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Open Sans" charset="1" panose="020B0606030504020204"/>
      <p:regular r:id="rId11"/>
    </p:embeddedFont>
    <p:embeddedFont>
      <p:font typeface="Open Sans Bold" charset="1" panose="020B0806030504020204"/>
      <p:regular r:id="rId12"/>
    </p:embeddedFont>
    <p:embeddedFont>
      <p:font typeface="Open Sans Italics" charset="1" panose="020B0606030504020204"/>
      <p:regular r:id="rId13"/>
    </p:embeddedFont>
    <p:embeddedFont>
      <p:font typeface="Open Sans Bold Italics" charset="1" panose="020B0806030504020204"/>
      <p:regular r:id="rId14"/>
    </p:embeddedFont>
    <p:embeddedFont>
      <p:font typeface="Open Sans Extra Bold" charset="1" panose="020B0906030804020204"/>
      <p:regular r:id="rId15"/>
    </p:embeddedFont>
    <p:embeddedFont>
      <p:font typeface="Open Sans Extra Bold Italics" charset="1" panose="020B0906030804020204"/>
      <p:regular r:id="rId16"/>
    </p:embeddedFont>
    <p:embeddedFont>
      <p:font typeface="Montserrat" charset="1" panose="00000500000000000000"/>
      <p:regular r:id="rId17"/>
    </p:embeddedFont>
    <p:embeddedFont>
      <p:font typeface="Montserrat Bold" charset="1" panose="00000600000000000000"/>
      <p:regular r:id="rId18"/>
    </p:embeddedFont>
    <p:embeddedFont>
      <p:font typeface="Montserrat Italics" charset="1" panose="00000500000000000000"/>
      <p:regular r:id="rId19"/>
    </p:embeddedFont>
    <p:embeddedFont>
      <p:font typeface="Montserrat Bold Italics" charset="1" panose="000006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26" Target="slides/slide6.xml" Type="http://schemas.openxmlformats.org/officeDocument/2006/relationships/slide"/><Relationship Id="rId27" Target="slides/slide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jpeg" Type="http://schemas.openxmlformats.org/officeDocument/2006/relationships/image"/><Relationship Id="rId20" Target="../media/image19.sv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11" Target="../media/image16.png" Type="http://schemas.openxmlformats.org/officeDocument/2006/relationships/image"/><Relationship Id="rId12" Target="../media/image17.svg" Type="http://schemas.openxmlformats.org/officeDocument/2006/relationships/image"/><Relationship Id="rId13" Target="../media/image18.png" Type="http://schemas.openxmlformats.org/officeDocument/2006/relationships/image"/><Relationship Id="rId14" Target="../media/image19.svg" Type="http://schemas.openxmlformats.org/officeDocument/2006/relationships/image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jpeg" Type="http://schemas.openxmlformats.org/officeDocument/2006/relationships/image"/><Relationship Id="rId20" Target="../media/image19.sv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5000"/>
          </a:blip>
          <a:srcRect l="0" t="7812" r="0" b="781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1034867" y="2636771"/>
            <a:ext cx="6532592" cy="5013764"/>
          </a:xfrm>
          <a:custGeom>
            <a:avLst/>
            <a:gdLst/>
            <a:ahLst/>
            <a:cxnLst/>
            <a:rect r="r" b="b" t="t" l="l"/>
            <a:pathLst>
              <a:path h="5013764" w="6532592">
                <a:moveTo>
                  <a:pt x="0" y="0"/>
                </a:moveTo>
                <a:lnTo>
                  <a:pt x="6532592" y="0"/>
                </a:lnTo>
                <a:lnTo>
                  <a:pt x="6532592" y="5013764"/>
                </a:lnTo>
                <a:lnTo>
                  <a:pt x="0" y="50137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062504" y="-2237177"/>
            <a:ext cx="4965068" cy="4114800"/>
          </a:xfrm>
          <a:custGeom>
            <a:avLst/>
            <a:gdLst/>
            <a:ahLst/>
            <a:cxnLst/>
            <a:rect r="r" b="b" t="t" l="l"/>
            <a:pathLst>
              <a:path h="4114800" w="4965068">
                <a:moveTo>
                  <a:pt x="0" y="0"/>
                </a:moveTo>
                <a:lnTo>
                  <a:pt x="4965068" y="0"/>
                </a:lnTo>
                <a:lnTo>
                  <a:pt x="49650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301163" y="8639008"/>
            <a:ext cx="4716103" cy="4114800"/>
          </a:xfrm>
          <a:custGeom>
            <a:avLst/>
            <a:gdLst/>
            <a:ahLst/>
            <a:cxnLst/>
            <a:rect r="r" b="b" t="t" l="l"/>
            <a:pathLst>
              <a:path h="4114800" w="4716103">
                <a:moveTo>
                  <a:pt x="0" y="0"/>
                </a:moveTo>
                <a:lnTo>
                  <a:pt x="4716103" y="0"/>
                </a:lnTo>
                <a:lnTo>
                  <a:pt x="47161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339920" y="8671973"/>
            <a:ext cx="7315200" cy="4081836"/>
          </a:xfrm>
          <a:custGeom>
            <a:avLst/>
            <a:gdLst/>
            <a:ahLst/>
            <a:cxnLst/>
            <a:rect r="r" b="b" t="t" l="l"/>
            <a:pathLst>
              <a:path h="4081836" w="7315200">
                <a:moveTo>
                  <a:pt x="0" y="0"/>
                </a:moveTo>
                <a:lnTo>
                  <a:pt x="7315200" y="0"/>
                </a:lnTo>
                <a:lnTo>
                  <a:pt x="7315200" y="4081835"/>
                </a:lnTo>
                <a:lnTo>
                  <a:pt x="0" y="408183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678338" y="-1487343"/>
            <a:ext cx="7315200" cy="2974686"/>
          </a:xfrm>
          <a:custGeom>
            <a:avLst/>
            <a:gdLst/>
            <a:ahLst/>
            <a:cxnLst/>
            <a:rect r="r" b="b" t="t" l="l"/>
            <a:pathLst>
              <a:path h="2974686" w="7315200">
                <a:moveTo>
                  <a:pt x="0" y="0"/>
                </a:moveTo>
                <a:lnTo>
                  <a:pt x="7315200" y="0"/>
                </a:lnTo>
                <a:lnTo>
                  <a:pt x="7315200" y="2974686"/>
                </a:lnTo>
                <a:lnTo>
                  <a:pt x="0" y="29746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726708" y="8802907"/>
            <a:ext cx="5229248" cy="2167761"/>
          </a:xfrm>
          <a:custGeom>
            <a:avLst/>
            <a:gdLst/>
            <a:ahLst/>
            <a:cxnLst/>
            <a:rect r="r" b="b" t="t" l="l"/>
            <a:pathLst>
              <a:path h="2167761" w="5229248">
                <a:moveTo>
                  <a:pt x="0" y="0"/>
                </a:moveTo>
                <a:lnTo>
                  <a:pt x="5229248" y="0"/>
                </a:lnTo>
                <a:lnTo>
                  <a:pt x="5229248" y="2167761"/>
                </a:lnTo>
                <a:lnTo>
                  <a:pt x="0" y="216776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109069" y="-2425955"/>
            <a:ext cx="4034931" cy="3308644"/>
          </a:xfrm>
          <a:custGeom>
            <a:avLst/>
            <a:gdLst/>
            <a:ahLst/>
            <a:cxnLst/>
            <a:rect r="r" b="b" t="t" l="l"/>
            <a:pathLst>
              <a:path h="3308644" w="4034931">
                <a:moveTo>
                  <a:pt x="0" y="0"/>
                </a:moveTo>
                <a:lnTo>
                  <a:pt x="4034931" y="0"/>
                </a:lnTo>
                <a:lnTo>
                  <a:pt x="4034931" y="3308644"/>
                </a:lnTo>
                <a:lnTo>
                  <a:pt x="0" y="330864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659214" y="-570057"/>
            <a:ext cx="3987615" cy="4114800"/>
          </a:xfrm>
          <a:custGeom>
            <a:avLst/>
            <a:gdLst/>
            <a:ahLst/>
            <a:cxnLst/>
            <a:rect r="r" b="b" t="t" l="l"/>
            <a:pathLst>
              <a:path h="4114800" w="3987615">
                <a:moveTo>
                  <a:pt x="0" y="0"/>
                </a:moveTo>
                <a:lnTo>
                  <a:pt x="3987616" y="0"/>
                </a:lnTo>
                <a:lnTo>
                  <a:pt x="398761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685399" y="9258300"/>
            <a:ext cx="3331190" cy="2870880"/>
          </a:xfrm>
          <a:custGeom>
            <a:avLst/>
            <a:gdLst/>
            <a:ahLst/>
            <a:cxnLst/>
            <a:rect r="r" b="b" t="t" l="l"/>
            <a:pathLst>
              <a:path h="2870880" w="3331190">
                <a:moveTo>
                  <a:pt x="0" y="0"/>
                </a:moveTo>
                <a:lnTo>
                  <a:pt x="3331190" y="0"/>
                </a:lnTo>
                <a:lnTo>
                  <a:pt x="3331190" y="2870880"/>
                </a:lnTo>
                <a:lnTo>
                  <a:pt x="0" y="287088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420030" y="4384349"/>
            <a:ext cx="9625497" cy="3830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60"/>
              </a:lnSpc>
            </a:pPr>
            <a:r>
              <a:rPr lang="en-US" sz="3000" spc="15">
                <a:solidFill>
                  <a:srgbClr val="000000"/>
                </a:solidFill>
                <a:latin typeface="Archivo Black"/>
              </a:rPr>
              <a:t>Integrantes:</a:t>
            </a:r>
          </a:p>
          <a:p>
            <a:pPr>
              <a:lnSpc>
                <a:spcPts val="3060"/>
              </a:lnSpc>
            </a:pPr>
          </a:p>
          <a:p>
            <a:pPr>
              <a:lnSpc>
                <a:spcPts val="3060"/>
              </a:lnSpc>
            </a:pPr>
            <a:r>
              <a:rPr lang="en-US" sz="3000" spc="15">
                <a:solidFill>
                  <a:srgbClr val="000000"/>
                </a:solidFill>
                <a:latin typeface="Archivo Black"/>
              </a:rPr>
              <a:t>Jefferson Henrique Silva Claver - 822167088</a:t>
            </a:r>
          </a:p>
          <a:p>
            <a:pPr>
              <a:lnSpc>
                <a:spcPts val="3060"/>
              </a:lnSpc>
            </a:pPr>
          </a:p>
          <a:p>
            <a:pPr>
              <a:lnSpc>
                <a:spcPts val="3060"/>
              </a:lnSpc>
            </a:pPr>
            <a:r>
              <a:rPr lang="en-US" sz="3000" spc="15">
                <a:solidFill>
                  <a:srgbClr val="000000"/>
                </a:solidFill>
                <a:latin typeface="Archivo Black"/>
              </a:rPr>
              <a:t>Lara Anastacio Alfaro - 821142737</a:t>
            </a:r>
          </a:p>
          <a:p>
            <a:pPr>
              <a:lnSpc>
                <a:spcPts val="3060"/>
              </a:lnSpc>
            </a:pPr>
          </a:p>
          <a:p>
            <a:pPr>
              <a:lnSpc>
                <a:spcPts val="3060"/>
              </a:lnSpc>
            </a:pPr>
            <a:r>
              <a:rPr lang="en-US" sz="3000" spc="15">
                <a:solidFill>
                  <a:srgbClr val="000000"/>
                </a:solidFill>
                <a:latin typeface="Archivo Black"/>
              </a:rPr>
              <a:t>Victor Augusto Raaber Inhasz - 821140148</a:t>
            </a:r>
          </a:p>
          <a:p>
            <a:pPr>
              <a:lnSpc>
                <a:spcPts val="3060"/>
              </a:lnSpc>
            </a:pPr>
            <a:r>
              <a:rPr lang="en-US" sz="3000" spc="15">
                <a:solidFill>
                  <a:srgbClr val="000000"/>
                </a:solidFill>
                <a:latin typeface="Archivo Black"/>
              </a:rPr>
              <a:t>  </a:t>
            </a:r>
          </a:p>
          <a:p>
            <a:pPr>
              <a:lnSpc>
                <a:spcPts val="3060"/>
              </a:lnSpc>
            </a:pPr>
            <a:r>
              <a:rPr lang="en-US" sz="3000" spc="15">
                <a:solidFill>
                  <a:srgbClr val="000000"/>
                </a:solidFill>
                <a:latin typeface="Archivo Black"/>
              </a:rPr>
              <a:t>Felipe Barreto - 821144403</a:t>
            </a:r>
          </a:p>
          <a:p>
            <a:pPr>
              <a:lnSpc>
                <a:spcPts val="306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420030" y="1849048"/>
            <a:ext cx="9148554" cy="248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72"/>
              </a:lnSpc>
            </a:pPr>
            <a:r>
              <a:rPr lang="en-US" sz="5300" spc="-143">
                <a:solidFill>
                  <a:srgbClr val="4C81CB"/>
                </a:solidFill>
                <a:latin typeface="Archivo Black"/>
              </a:rPr>
              <a:t>Análise exploratória de dados climáticos</a:t>
            </a:r>
          </a:p>
          <a:p>
            <a:pPr>
              <a:lnSpc>
                <a:spcPts val="6572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5000"/>
          </a:blip>
          <a:srcRect l="0" t="7812" r="0" b="781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3153103" y="-1689906"/>
            <a:ext cx="7315200" cy="3072384"/>
          </a:xfrm>
          <a:custGeom>
            <a:avLst/>
            <a:gdLst/>
            <a:ahLst/>
            <a:cxnLst/>
            <a:rect r="r" b="b" t="t" l="l"/>
            <a:pathLst>
              <a:path h="3072384" w="7315200">
                <a:moveTo>
                  <a:pt x="0" y="0"/>
                </a:moveTo>
                <a:lnTo>
                  <a:pt x="7315200" y="0"/>
                </a:lnTo>
                <a:lnTo>
                  <a:pt x="7315200" y="3072384"/>
                </a:lnTo>
                <a:lnTo>
                  <a:pt x="0" y="30723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613338" y="8531405"/>
            <a:ext cx="7315200" cy="3072384"/>
          </a:xfrm>
          <a:custGeom>
            <a:avLst/>
            <a:gdLst/>
            <a:ahLst/>
            <a:cxnLst/>
            <a:rect r="r" b="b" t="t" l="l"/>
            <a:pathLst>
              <a:path h="3072384" w="7315200">
                <a:moveTo>
                  <a:pt x="0" y="0"/>
                </a:moveTo>
                <a:lnTo>
                  <a:pt x="7315200" y="0"/>
                </a:lnTo>
                <a:lnTo>
                  <a:pt x="7315200" y="3072384"/>
                </a:lnTo>
                <a:lnTo>
                  <a:pt x="0" y="30723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920370" y="2861232"/>
            <a:ext cx="9226011" cy="4843656"/>
          </a:xfrm>
          <a:custGeom>
            <a:avLst/>
            <a:gdLst/>
            <a:ahLst/>
            <a:cxnLst/>
            <a:rect r="r" b="b" t="t" l="l"/>
            <a:pathLst>
              <a:path h="4843656" w="9226011">
                <a:moveTo>
                  <a:pt x="0" y="0"/>
                </a:moveTo>
                <a:lnTo>
                  <a:pt x="9226012" y="0"/>
                </a:lnTo>
                <a:lnTo>
                  <a:pt x="9226012" y="4843656"/>
                </a:lnTo>
                <a:lnTo>
                  <a:pt x="0" y="48436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57133" y="1890318"/>
            <a:ext cx="7586867" cy="97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</a:pPr>
            <a:r>
              <a:rPr lang="en-US" sz="6999" spc="-188">
                <a:solidFill>
                  <a:srgbClr val="4C81CB"/>
                </a:solidFill>
                <a:latin typeface="Archivo Black"/>
              </a:rPr>
              <a:t>Descobertas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57133" y="3175557"/>
            <a:ext cx="7363237" cy="5111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2" indent="-215901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</a:rPr>
              <a:t>Va</a:t>
            </a:r>
            <a:r>
              <a:rPr lang="en-US" sz="2000">
                <a:solidFill>
                  <a:srgbClr val="000000"/>
                </a:solidFill>
                <a:latin typeface="Montserrat"/>
              </a:rPr>
              <a:t>riação temporal das temperaturas;</a:t>
            </a:r>
          </a:p>
          <a:p>
            <a:pPr>
              <a:lnSpc>
                <a:spcPts val="3400"/>
              </a:lnSpc>
            </a:pPr>
          </a:p>
          <a:p>
            <a:pPr marL="431802" indent="-215901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</a:rPr>
              <a:t>Apesar das mudanças climáticas, a temperatura seguiu as tendências de cada estação no ano(Será mostrado um gráfico no slide 5);</a:t>
            </a:r>
          </a:p>
          <a:p>
            <a:pPr>
              <a:lnSpc>
                <a:spcPts val="3400"/>
              </a:lnSpc>
            </a:pPr>
          </a:p>
          <a:p>
            <a:pPr marL="431802" indent="-215901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</a:rPr>
              <a:t>Verão mais quente;</a:t>
            </a:r>
          </a:p>
          <a:p>
            <a:pPr>
              <a:lnSpc>
                <a:spcPts val="3400"/>
              </a:lnSpc>
            </a:pPr>
          </a:p>
          <a:p>
            <a:pPr marL="431802" indent="-215901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</a:rPr>
              <a:t>Temperaturas mais amenas no outono e inverno;</a:t>
            </a:r>
          </a:p>
          <a:p>
            <a:pPr>
              <a:lnSpc>
                <a:spcPts val="3400"/>
              </a:lnSpc>
            </a:pPr>
          </a:p>
          <a:p>
            <a:pPr marL="431802" indent="-215901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</a:rPr>
              <a:t> Retorno gradual do clima quente na primavera;</a:t>
            </a:r>
          </a:p>
          <a:p>
            <a:pPr>
              <a:lnSpc>
                <a:spcPts val="34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5000"/>
          </a:blip>
          <a:srcRect l="0" t="7812" r="0" b="781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4076865"/>
            <a:ext cx="5093320" cy="4325662"/>
            <a:chOff x="0" y="0"/>
            <a:chExt cx="1341450" cy="11392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41450" cy="1139269"/>
            </a:xfrm>
            <a:custGeom>
              <a:avLst/>
              <a:gdLst/>
              <a:ahLst/>
              <a:cxnLst/>
              <a:rect r="r" b="b" t="t" l="l"/>
              <a:pathLst>
                <a:path h="1139269" w="1341450">
                  <a:moveTo>
                    <a:pt x="21280" y="0"/>
                  </a:moveTo>
                  <a:lnTo>
                    <a:pt x="1320170" y="0"/>
                  </a:lnTo>
                  <a:cubicBezTo>
                    <a:pt x="1325814" y="0"/>
                    <a:pt x="1331227" y="2242"/>
                    <a:pt x="1335218" y="6233"/>
                  </a:cubicBezTo>
                  <a:cubicBezTo>
                    <a:pt x="1339208" y="10224"/>
                    <a:pt x="1341450" y="15636"/>
                    <a:pt x="1341450" y="21280"/>
                  </a:cubicBezTo>
                  <a:lnTo>
                    <a:pt x="1341450" y="1117989"/>
                  </a:lnTo>
                  <a:cubicBezTo>
                    <a:pt x="1341450" y="1123632"/>
                    <a:pt x="1339208" y="1129045"/>
                    <a:pt x="1335218" y="1133036"/>
                  </a:cubicBezTo>
                  <a:cubicBezTo>
                    <a:pt x="1331227" y="1137027"/>
                    <a:pt x="1325814" y="1139269"/>
                    <a:pt x="1320170" y="1139269"/>
                  </a:cubicBezTo>
                  <a:lnTo>
                    <a:pt x="21280" y="1139269"/>
                  </a:lnTo>
                  <a:cubicBezTo>
                    <a:pt x="15636" y="1139269"/>
                    <a:pt x="10224" y="1137027"/>
                    <a:pt x="6233" y="1133036"/>
                  </a:cubicBezTo>
                  <a:cubicBezTo>
                    <a:pt x="2242" y="1129045"/>
                    <a:pt x="0" y="1123632"/>
                    <a:pt x="0" y="1117989"/>
                  </a:cubicBezTo>
                  <a:lnTo>
                    <a:pt x="0" y="21280"/>
                  </a:lnTo>
                  <a:cubicBezTo>
                    <a:pt x="0" y="15636"/>
                    <a:pt x="2242" y="10224"/>
                    <a:pt x="6233" y="6233"/>
                  </a:cubicBezTo>
                  <a:cubicBezTo>
                    <a:pt x="10224" y="2242"/>
                    <a:pt x="15636" y="0"/>
                    <a:pt x="21280" y="0"/>
                  </a:cubicBezTo>
                  <a:close/>
                </a:path>
              </a:pathLst>
            </a:custGeom>
            <a:solidFill>
              <a:srgbClr val="BCDFA6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597340" y="4082241"/>
            <a:ext cx="5093320" cy="4325662"/>
            <a:chOff x="0" y="0"/>
            <a:chExt cx="1341450" cy="113926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41450" cy="1139269"/>
            </a:xfrm>
            <a:custGeom>
              <a:avLst/>
              <a:gdLst/>
              <a:ahLst/>
              <a:cxnLst/>
              <a:rect r="r" b="b" t="t" l="l"/>
              <a:pathLst>
                <a:path h="1139269" w="1341450">
                  <a:moveTo>
                    <a:pt x="21280" y="0"/>
                  </a:moveTo>
                  <a:lnTo>
                    <a:pt x="1320170" y="0"/>
                  </a:lnTo>
                  <a:cubicBezTo>
                    <a:pt x="1325814" y="0"/>
                    <a:pt x="1331227" y="2242"/>
                    <a:pt x="1335218" y="6233"/>
                  </a:cubicBezTo>
                  <a:cubicBezTo>
                    <a:pt x="1339208" y="10224"/>
                    <a:pt x="1341450" y="15636"/>
                    <a:pt x="1341450" y="21280"/>
                  </a:cubicBezTo>
                  <a:lnTo>
                    <a:pt x="1341450" y="1117989"/>
                  </a:lnTo>
                  <a:cubicBezTo>
                    <a:pt x="1341450" y="1123632"/>
                    <a:pt x="1339208" y="1129045"/>
                    <a:pt x="1335218" y="1133036"/>
                  </a:cubicBezTo>
                  <a:cubicBezTo>
                    <a:pt x="1331227" y="1137027"/>
                    <a:pt x="1325814" y="1139269"/>
                    <a:pt x="1320170" y="1139269"/>
                  </a:cubicBezTo>
                  <a:lnTo>
                    <a:pt x="21280" y="1139269"/>
                  </a:lnTo>
                  <a:cubicBezTo>
                    <a:pt x="15636" y="1139269"/>
                    <a:pt x="10224" y="1137027"/>
                    <a:pt x="6233" y="1133036"/>
                  </a:cubicBezTo>
                  <a:cubicBezTo>
                    <a:pt x="2242" y="1129045"/>
                    <a:pt x="0" y="1123632"/>
                    <a:pt x="0" y="1117989"/>
                  </a:cubicBezTo>
                  <a:lnTo>
                    <a:pt x="0" y="21280"/>
                  </a:lnTo>
                  <a:cubicBezTo>
                    <a:pt x="0" y="15636"/>
                    <a:pt x="2242" y="10224"/>
                    <a:pt x="6233" y="6233"/>
                  </a:cubicBezTo>
                  <a:cubicBezTo>
                    <a:pt x="10224" y="2242"/>
                    <a:pt x="15636" y="0"/>
                    <a:pt x="21280" y="0"/>
                  </a:cubicBezTo>
                  <a:close/>
                </a:path>
              </a:pathLst>
            </a:custGeom>
            <a:solidFill>
              <a:srgbClr val="4C81CB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166910" y="4082241"/>
            <a:ext cx="5093320" cy="4325662"/>
            <a:chOff x="0" y="0"/>
            <a:chExt cx="1341450" cy="113926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41450" cy="1139269"/>
            </a:xfrm>
            <a:custGeom>
              <a:avLst/>
              <a:gdLst/>
              <a:ahLst/>
              <a:cxnLst/>
              <a:rect r="r" b="b" t="t" l="l"/>
              <a:pathLst>
                <a:path h="1139269" w="1341450">
                  <a:moveTo>
                    <a:pt x="21280" y="0"/>
                  </a:moveTo>
                  <a:lnTo>
                    <a:pt x="1320170" y="0"/>
                  </a:lnTo>
                  <a:cubicBezTo>
                    <a:pt x="1325814" y="0"/>
                    <a:pt x="1331227" y="2242"/>
                    <a:pt x="1335218" y="6233"/>
                  </a:cubicBezTo>
                  <a:cubicBezTo>
                    <a:pt x="1339208" y="10224"/>
                    <a:pt x="1341450" y="15636"/>
                    <a:pt x="1341450" y="21280"/>
                  </a:cubicBezTo>
                  <a:lnTo>
                    <a:pt x="1341450" y="1117989"/>
                  </a:lnTo>
                  <a:cubicBezTo>
                    <a:pt x="1341450" y="1123632"/>
                    <a:pt x="1339208" y="1129045"/>
                    <a:pt x="1335218" y="1133036"/>
                  </a:cubicBezTo>
                  <a:cubicBezTo>
                    <a:pt x="1331227" y="1137027"/>
                    <a:pt x="1325814" y="1139269"/>
                    <a:pt x="1320170" y="1139269"/>
                  </a:cubicBezTo>
                  <a:lnTo>
                    <a:pt x="21280" y="1139269"/>
                  </a:lnTo>
                  <a:cubicBezTo>
                    <a:pt x="15636" y="1139269"/>
                    <a:pt x="10224" y="1137027"/>
                    <a:pt x="6233" y="1133036"/>
                  </a:cubicBezTo>
                  <a:cubicBezTo>
                    <a:pt x="2242" y="1129045"/>
                    <a:pt x="0" y="1123632"/>
                    <a:pt x="0" y="1117989"/>
                  </a:cubicBezTo>
                  <a:lnTo>
                    <a:pt x="0" y="21280"/>
                  </a:lnTo>
                  <a:cubicBezTo>
                    <a:pt x="0" y="15636"/>
                    <a:pt x="2242" y="10224"/>
                    <a:pt x="6233" y="6233"/>
                  </a:cubicBezTo>
                  <a:cubicBezTo>
                    <a:pt x="10224" y="2242"/>
                    <a:pt x="15636" y="0"/>
                    <a:pt x="21280" y="0"/>
                  </a:cubicBezTo>
                  <a:close/>
                </a:path>
              </a:pathLst>
            </a:custGeom>
            <a:solidFill>
              <a:srgbClr val="B2E6F2"/>
            </a:solidFill>
            <a:ln w="19050">
              <a:solidFill>
                <a:srgbClr val="000000"/>
              </a:solidFill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81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510013" y="2963120"/>
            <a:ext cx="4130694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Archivo Black"/>
              </a:rPr>
              <a:t>Monitoramento de eventos extremos.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079118" y="2963120"/>
            <a:ext cx="4130694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Archivo Black"/>
              </a:rPr>
              <a:t>Conservação de recursos hídricos.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648223" y="2963120"/>
            <a:ext cx="4130694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Archivo Black"/>
              </a:rPr>
              <a:t>Planejamento urbano e infraestrutura;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981075"/>
            <a:ext cx="16231529" cy="1170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09"/>
              </a:lnSpc>
            </a:pPr>
            <a:r>
              <a:rPr lang="en-US" sz="6999" spc="-188">
                <a:solidFill>
                  <a:srgbClr val="4C81CB"/>
                </a:solidFill>
                <a:latin typeface="Archivo Black"/>
              </a:rPr>
              <a:t>Benefícios/Aplicações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14146" y="4651836"/>
            <a:ext cx="4130694" cy="245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D2A29"/>
                </a:solidFill>
                <a:latin typeface="Montserrat Bold"/>
              </a:rPr>
              <a:t>F</a:t>
            </a:r>
            <a:r>
              <a:rPr lang="en-US" sz="2000">
                <a:solidFill>
                  <a:srgbClr val="2D2A29"/>
                </a:solidFill>
                <a:latin typeface="Montserrat Bold"/>
              </a:rPr>
              <a:t>icar atento a eventos climáticos extremos, como tempestades intensas, e implementar medidas de prevenção e resposta adequadas.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D2A29"/>
                </a:solidFill>
                <a:latin typeface="Montserrat Bold"/>
              </a:rPr>
              <a:t>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079118" y="4651836"/>
            <a:ext cx="4130694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D2A29"/>
                </a:solidFill>
                <a:latin typeface="Montserrat Bold"/>
              </a:rPr>
              <a:t>Promove</a:t>
            </a:r>
            <a:r>
              <a:rPr lang="en-US" sz="2000">
                <a:solidFill>
                  <a:srgbClr val="2D2A29"/>
                </a:solidFill>
                <a:latin typeface="Montserrat Bold"/>
              </a:rPr>
              <a:t>r a conservação de água, aproveitando os períodos de maior precipitação para armazenamento e uso posterior.</a:t>
            </a:r>
          </a:p>
          <a:p>
            <a:pPr algn="ctr">
              <a:lnSpc>
                <a:spcPts val="280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2648223" y="4651836"/>
            <a:ext cx="4130694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D2A29"/>
                </a:solidFill>
                <a:latin typeface="Montserrat Bold"/>
              </a:rPr>
              <a:t>Cons</a:t>
            </a:r>
            <a:r>
              <a:rPr lang="en-US" sz="2000">
                <a:solidFill>
                  <a:srgbClr val="2D2A29"/>
                </a:solidFill>
                <a:latin typeface="Montserrat Bold"/>
              </a:rPr>
              <a:t>iderar as variações climáticas na construção de infraestrutura, como sistemas de drenagem eficientes e práticas sustentáveis.</a:t>
            </a:r>
          </a:p>
          <a:p>
            <a:pPr algn="ctr">
              <a:lnSpc>
                <a:spcPts val="28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5000"/>
          </a:blip>
          <a:srcRect l="0" t="7812" r="0" b="781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3153103" y="-1689906"/>
            <a:ext cx="7315200" cy="3072384"/>
          </a:xfrm>
          <a:custGeom>
            <a:avLst/>
            <a:gdLst/>
            <a:ahLst/>
            <a:cxnLst/>
            <a:rect r="r" b="b" t="t" l="l"/>
            <a:pathLst>
              <a:path h="3072384" w="7315200">
                <a:moveTo>
                  <a:pt x="0" y="0"/>
                </a:moveTo>
                <a:lnTo>
                  <a:pt x="7315200" y="0"/>
                </a:lnTo>
                <a:lnTo>
                  <a:pt x="7315200" y="3072384"/>
                </a:lnTo>
                <a:lnTo>
                  <a:pt x="0" y="30723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613338" y="8531405"/>
            <a:ext cx="7315200" cy="3072384"/>
          </a:xfrm>
          <a:custGeom>
            <a:avLst/>
            <a:gdLst/>
            <a:ahLst/>
            <a:cxnLst/>
            <a:rect r="r" b="b" t="t" l="l"/>
            <a:pathLst>
              <a:path h="3072384" w="7315200">
                <a:moveTo>
                  <a:pt x="0" y="0"/>
                </a:moveTo>
                <a:lnTo>
                  <a:pt x="7315200" y="0"/>
                </a:lnTo>
                <a:lnTo>
                  <a:pt x="7315200" y="3072384"/>
                </a:lnTo>
                <a:lnTo>
                  <a:pt x="0" y="30723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144000" y="2406367"/>
            <a:ext cx="8721954" cy="5474267"/>
          </a:xfrm>
          <a:custGeom>
            <a:avLst/>
            <a:gdLst/>
            <a:ahLst/>
            <a:cxnLst/>
            <a:rect r="r" b="b" t="t" l="l"/>
            <a:pathLst>
              <a:path h="5474267" w="8721954">
                <a:moveTo>
                  <a:pt x="0" y="0"/>
                </a:moveTo>
                <a:lnTo>
                  <a:pt x="8721954" y="0"/>
                </a:lnTo>
                <a:lnTo>
                  <a:pt x="8721954" y="5474266"/>
                </a:lnTo>
                <a:lnTo>
                  <a:pt x="0" y="54742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19546" y="1850495"/>
            <a:ext cx="8364633" cy="2818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</a:pPr>
            <a:r>
              <a:rPr lang="en-US" sz="6999" spc="-188">
                <a:solidFill>
                  <a:srgbClr val="4C81CB"/>
                </a:solidFill>
                <a:latin typeface="Archivo Black"/>
              </a:rPr>
              <a:t>Temperatura no ano de 2022 </a:t>
            </a:r>
          </a:p>
          <a:p>
            <a:pPr>
              <a:lnSpc>
                <a:spcPts val="727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519546" y="4574010"/>
            <a:ext cx="7363237" cy="253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0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</a:rPr>
              <a:t>Pontos interessantes:</a:t>
            </a:r>
          </a:p>
          <a:p>
            <a:pPr marL="431802" indent="-215901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</a:rPr>
              <a:t>Jan e fev obtiveram as mesmas máximas e mínimas, respectivamente;</a:t>
            </a:r>
          </a:p>
          <a:p>
            <a:pPr marL="431802" indent="-215901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</a:rPr>
              <a:t>Mai, Jun e Jul obtiveram as mesmas máximas, respectivamente;</a:t>
            </a:r>
          </a:p>
          <a:p>
            <a:pPr>
              <a:lnSpc>
                <a:spcPts val="340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5000"/>
          </a:blip>
          <a:srcRect l="0" t="7812" r="0" b="781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3153103" y="-1689906"/>
            <a:ext cx="7315200" cy="3072384"/>
          </a:xfrm>
          <a:custGeom>
            <a:avLst/>
            <a:gdLst/>
            <a:ahLst/>
            <a:cxnLst/>
            <a:rect r="r" b="b" t="t" l="l"/>
            <a:pathLst>
              <a:path h="3072384" w="7315200">
                <a:moveTo>
                  <a:pt x="0" y="0"/>
                </a:moveTo>
                <a:lnTo>
                  <a:pt x="7315200" y="0"/>
                </a:lnTo>
                <a:lnTo>
                  <a:pt x="7315200" y="3072384"/>
                </a:lnTo>
                <a:lnTo>
                  <a:pt x="0" y="30723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613338" y="8531405"/>
            <a:ext cx="7315200" cy="3072384"/>
          </a:xfrm>
          <a:custGeom>
            <a:avLst/>
            <a:gdLst/>
            <a:ahLst/>
            <a:cxnLst/>
            <a:rect r="r" b="b" t="t" l="l"/>
            <a:pathLst>
              <a:path h="3072384" w="7315200">
                <a:moveTo>
                  <a:pt x="0" y="0"/>
                </a:moveTo>
                <a:lnTo>
                  <a:pt x="7315200" y="0"/>
                </a:lnTo>
                <a:lnTo>
                  <a:pt x="7315200" y="3072384"/>
                </a:lnTo>
                <a:lnTo>
                  <a:pt x="0" y="30723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84178" y="2393656"/>
            <a:ext cx="8263421" cy="5499688"/>
          </a:xfrm>
          <a:custGeom>
            <a:avLst/>
            <a:gdLst/>
            <a:ahLst/>
            <a:cxnLst/>
            <a:rect r="r" b="b" t="t" l="l"/>
            <a:pathLst>
              <a:path h="5499688" w="8263421">
                <a:moveTo>
                  <a:pt x="0" y="0"/>
                </a:moveTo>
                <a:lnTo>
                  <a:pt x="8263421" y="0"/>
                </a:lnTo>
                <a:lnTo>
                  <a:pt x="8263421" y="5499688"/>
                </a:lnTo>
                <a:lnTo>
                  <a:pt x="0" y="54996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19546" y="1671590"/>
            <a:ext cx="8364633" cy="3742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</a:pPr>
            <a:r>
              <a:rPr lang="en-US" sz="6999" spc="-188">
                <a:solidFill>
                  <a:srgbClr val="4C81CB"/>
                </a:solidFill>
                <a:latin typeface="Archivo Black"/>
              </a:rPr>
              <a:t>Umidade relativa/ Precipitação no ano de 2022</a:t>
            </a:r>
          </a:p>
          <a:p>
            <a:pPr>
              <a:lnSpc>
                <a:spcPts val="727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519546" y="4779891"/>
            <a:ext cx="7363237" cy="2968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0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</a:rPr>
              <a:t>Pontos interessantes:</a:t>
            </a:r>
          </a:p>
          <a:p>
            <a:pPr marL="431802" indent="-215901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</a:rPr>
              <a:t>Precipit</a:t>
            </a:r>
            <a:r>
              <a:rPr lang="en-US" sz="2000">
                <a:solidFill>
                  <a:srgbClr val="000000"/>
                </a:solidFill>
                <a:latin typeface="Montserrat"/>
              </a:rPr>
              <a:t>ação obteve uma variação muito grande, tendo seu ápice no começo do ano(Jan) e sua menor em julho.</a:t>
            </a:r>
          </a:p>
          <a:p>
            <a:pPr marL="431802" indent="-215901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Montserrat"/>
              </a:rPr>
              <a:t>Umidade relativa manteve uma média, com poucas variações no ano;</a:t>
            </a:r>
          </a:p>
          <a:p>
            <a:pPr>
              <a:lnSpc>
                <a:spcPts val="34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5000"/>
          </a:blip>
          <a:srcRect l="0" t="7812" r="0" b="781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-5400000">
            <a:off x="5482461" y="-2028581"/>
            <a:ext cx="7323078" cy="14344163"/>
            <a:chOff x="0" y="0"/>
            <a:chExt cx="2509427" cy="49153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09427" cy="4915369"/>
            </a:xfrm>
            <a:custGeom>
              <a:avLst/>
              <a:gdLst/>
              <a:ahLst/>
              <a:cxnLst/>
              <a:rect r="r" b="b" t="t" l="l"/>
              <a:pathLst>
                <a:path h="4915369" w="2509427">
                  <a:moveTo>
                    <a:pt x="7400" y="0"/>
                  </a:moveTo>
                  <a:lnTo>
                    <a:pt x="2502026" y="0"/>
                  </a:lnTo>
                  <a:cubicBezTo>
                    <a:pt x="2503989" y="0"/>
                    <a:pt x="2505871" y="780"/>
                    <a:pt x="2507259" y="2168"/>
                  </a:cubicBezTo>
                  <a:cubicBezTo>
                    <a:pt x="2508647" y="3555"/>
                    <a:pt x="2509427" y="5438"/>
                    <a:pt x="2509427" y="7400"/>
                  </a:cubicBezTo>
                  <a:lnTo>
                    <a:pt x="2509427" y="4907968"/>
                  </a:lnTo>
                  <a:cubicBezTo>
                    <a:pt x="2509427" y="4909931"/>
                    <a:pt x="2508647" y="4911813"/>
                    <a:pt x="2507259" y="4913201"/>
                  </a:cubicBezTo>
                  <a:cubicBezTo>
                    <a:pt x="2505871" y="4914589"/>
                    <a:pt x="2503989" y="4915369"/>
                    <a:pt x="2502026" y="4915369"/>
                  </a:cubicBezTo>
                  <a:lnTo>
                    <a:pt x="7400" y="4915369"/>
                  </a:lnTo>
                  <a:cubicBezTo>
                    <a:pt x="5438" y="4915369"/>
                    <a:pt x="3555" y="4914589"/>
                    <a:pt x="2168" y="4913201"/>
                  </a:cubicBezTo>
                  <a:cubicBezTo>
                    <a:pt x="780" y="4911813"/>
                    <a:pt x="0" y="4909931"/>
                    <a:pt x="0" y="4907968"/>
                  </a:cubicBezTo>
                  <a:lnTo>
                    <a:pt x="0" y="7400"/>
                  </a:lnTo>
                  <a:cubicBezTo>
                    <a:pt x="0" y="5438"/>
                    <a:pt x="780" y="3555"/>
                    <a:pt x="2168" y="2168"/>
                  </a:cubicBezTo>
                  <a:cubicBezTo>
                    <a:pt x="3555" y="780"/>
                    <a:pt x="5438" y="0"/>
                    <a:pt x="7400" y="0"/>
                  </a:cubicBezTo>
                  <a:close/>
                </a:path>
              </a:pathLst>
            </a:custGeom>
            <a:solidFill>
              <a:srgbClr val="4C81CB"/>
            </a:solidFill>
            <a:ln w="9525">
              <a:solidFill>
                <a:srgbClr val="474747"/>
              </a:solidFill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26060" lIns="26060" bIns="26060" rIns="26060"/>
            <a:lstStyle/>
            <a:p>
              <a:pPr algn="ctr" marL="0" indent="0" lvl="0">
                <a:lnSpc>
                  <a:spcPts val="1288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105677" y="2377854"/>
            <a:ext cx="12131135" cy="97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6999" spc="-188">
                <a:solidFill>
                  <a:srgbClr val="FFFFFF"/>
                </a:solidFill>
                <a:latin typeface="Archivo Black"/>
              </a:rPr>
              <a:t>Conclusão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902564" y="3663094"/>
            <a:ext cx="10537362" cy="3397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</a:rPr>
              <a:t>A análise exploratória de dados climáticos revelou insights sobre as características do clima do ano de 2022 em São Paulo. As conclusões destacaram padrões sazonais de temperatura e precipitação, eventos climáticos extremos e correlações entre variáveis climáticas. Essas descobertas são relevantes para setores como agricultura, planejamento urbano e previsão de desastres naturais, permitindo tomadas de decisão informadas e estratégias de adaptação às mudanças climáticas.</a:t>
            </a:r>
          </a:p>
          <a:p>
            <a:pPr algn="ctr">
              <a:lnSpc>
                <a:spcPts val="3400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62504" y="-2237177"/>
            <a:ext cx="4965068" cy="4114800"/>
          </a:xfrm>
          <a:custGeom>
            <a:avLst/>
            <a:gdLst/>
            <a:ahLst/>
            <a:cxnLst/>
            <a:rect r="r" b="b" t="t" l="l"/>
            <a:pathLst>
              <a:path h="4114800" w="4965068">
                <a:moveTo>
                  <a:pt x="0" y="0"/>
                </a:moveTo>
                <a:lnTo>
                  <a:pt x="4965068" y="0"/>
                </a:lnTo>
                <a:lnTo>
                  <a:pt x="49650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339920" y="8671973"/>
            <a:ext cx="7315200" cy="4081836"/>
          </a:xfrm>
          <a:custGeom>
            <a:avLst/>
            <a:gdLst/>
            <a:ahLst/>
            <a:cxnLst/>
            <a:rect r="r" b="b" t="t" l="l"/>
            <a:pathLst>
              <a:path h="4081836" w="7315200">
                <a:moveTo>
                  <a:pt x="0" y="0"/>
                </a:moveTo>
                <a:lnTo>
                  <a:pt x="7315200" y="0"/>
                </a:lnTo>
                <a:lnTo>
                  <a:pt x="7315200" y="4081835"/>
                </a:lnTo>
                <a:lnTo>
                  <a:pt x="0" y="40818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458438" y="8324494"/>
            <a:ext cx="5715287" cy="2369246"/>
          </a:xfrm>
          <a:custGeom>
            <a:avLst/>
            <a:gdLst/>
            <a:ahLst/>
            <a:cxnLst/>
            <a:rect r="r" b="b" t="t" l="l"/>
            <a:pathLst>
              <a:path h="2369246" w="5715287">
                <a:moveTo>
                  <a:pt x="0" y="0"/>
                </a:moveTo>
                <a:lnTo>
                  <a:pt x="5715287" y="0"/>
                </a:lnTo>
                <a:lnTo>
                  <a:pt x="5715287" y="2369246"/>
                </a:lnTo>
                <a:lnTo>
                  <a:pt x="0" y="23692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109069" y="-2425955"/>
            <a:ext cx="4034931" cy="3308644"/>
          </a:xfrm>
          <a:custGeom>
            <a:avLst/>
            <a:gdLst/>
            <a:ahLst/>
            <a:cxnLst/>
            <a:rect r="r" b="b" t="t" l="l"/>
            <a:pathLst>
              <a:path h="3308644" w="4034931">
                <a:moveTo>
                  <a:pt x="0" y="0"/>
                </a:moveTo>
                <a:lnTo>
                  <a:pt x="4034931" y="0"/>
                </a:lnTo>
                <a:lnTo>
                  <a:pt x="4034931" y="3308644"/>
                </a:lnTo>
                <a:lnTo>
                  <a:pt x="0" y="330864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6638339" y="-1551210"/>
            <a:ext cx="3987615" cy="4114800"/>
          </a:xfrm>
          <a:custGeom>
            <a:avLst/>
            <a:gdLst/>
            <a:ahLst/>
            <a:cxnLst/>
            <a:rect r="r" b="b" t="t" l="l"/>
            <a:pathLst>
              <a:path h="4114800" w="3987615">
                <a:moveTo>
                  <a:pt x="0" y="0"/>
                </a:moveTo>
                <a:lnTo>
                  <a:pt x="3987615" y="0"/>
                </a:lnTo>
                <a:lnTo>
                  <a:pt x="39876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670609" y="9258300"/>
            <a:ext cx="3331190" cy="2870880"/>
          </a:xfrm>
          <a:custGeom>
            <a:avLst/>
            <a:gdLst/>
            <a:ahLst/>
            <a:cxnLst/>
            <a:rect r="r" b="b" t="t" l="l"/>
            <a:pathLst>
              <a:path h="2870880" w="3331190">
                <a:moveTo>
                  <a:pt x="0" y="0"/>
                </a:moveTo>
                <a:lnTo>
                  <a:pt x="3331190" y="0"/>
                </a:lnTo>
                <a:lnTo>
                  <a:pt x="3331190" y="2870880"/>
                </a:lnTo>
                <a:lnTo>
                  <a:pt x="0" y="287088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5000"/>
          </a:blip>
          <a:srcRect l="0" t="7812" r="0" b="781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0726708" y="2636618"/>
            <a:ext cx="6532592" cy="5013764"/>
          </a:xfrm>
          <a:custGeom>
            <a:avLst/>
            <a:gdLst/>
            <a:ahLst/>
            <a:cxnLst/>
            <a:rect r="r" b="b" t="t" l="l"/>
            <a:pathLst>
              <a:path h="5013764" w="6532592">
                <a:moveTo>
                  <a:pt x="0" y="0"/>
                </a:moveTo>
                <a:lnTo>
                  <a:pt x="6532592" y="0"/>
                </a:lnTo>
                <a:lnTo>
                  <a:pt x="6532592" y="5013764"/>
                </a:lnTo>
                <a:lnTo>
                  <a:pt x="0" y="50137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406884"/>
            <a:ext cx="9380868" cy="322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480"/>
              </a:lnSpc>
            </a:pPr>
            <a:r>
              <a:rPr lang="en-US" sz="12000" spc="-324">
                <a:solidFill>
                  <a:srgbClr val="4C81CB"/>
                </a:solidFill>
                <a:latin typeface="Archivo Black"/>
              </a:rPr>
              <a:t>MUITO OBRIGADO!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1062504" y="-2237177"/>
            <a:ext cx="4965068" cy="4114800"/>
          </a:xfrm>
          <a:custGeom>
            <a:avLst/>
            <a:gdLst/>
            <a:ahLst/>
            <a:cxnLst/>
            <a:rect r="r" b="b" t="t" l="l"/>
            <a:pathLst>
              <a:path h="4114800" w="4965068">
                <a:moveTo>
                  <a:pt x="0" y="0"/>
                </a:moveTo>
                <a:lnTo>
                  <a:pt x="4965068" y="0"/>
                </a:lnTo>
                <a:lnTo>
                  <a:pt x="49650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301163" y="8639008"/>
            <a:ext cx="4716103" cy="4114800"/>
          </a:xfrm>
          <a:custGeom>
            <a:avLst/>
            <a:gdLst/>
            <a:ahLst/>
            <a:cxnLst/>
            <a:rect r="r" b="b" t="t" l="l"/>
            <a:pathLst>
              <a:path h="4114800" w="4716103">
                <a:moveTo>
                  <a:pt x="0" y="0"/>
                </a:moveTo>
                <a:lnTo>
                  <a:pt x="4716103" y="0"/>
                </a:lnTo>
                <a:lnTo>
                  <a:pt x="47161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339920" y="8671973"/>
            <a:ext cx="7315200" cy="4081836"/>
          </a:xfrm>
          <a:custGeom>
            <a:avLst/>
            <a:gdLst/>
            <a:ahLst/>
            <a:cxnLst/>
            <a:rect r="r" b="b" t="t" l="l"/>
            <a:pathLst>
              <a:path h="4081836" w="7315200">
                <a:moveTo>
                  <a:pt x="0" y="0"/>
                </a:moveTo>
                <a:lnTo>
                  <a:pt x="7315200" y="0"/>
                </a:lnTo>
                <a:lnTo>
                  <a:pt x="7315200" y="4081835"/>
                </a:lnTo>
                <a:lnTo>
                  <a:pt x="0" y="408183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678338" y="-1487343"/>
            <a:ext cx="7315200" cy="2974686"/>
          </a:xfrm>
          <a:custGeom>
            <a:avLst/>
            <a:gdLst/>
            <a:ahLst/>
            <a:cxnLst/>
            <a:rect r="r" b="b" t="t" l="l"/>
            <a:pathLst>
              <a:path h="2974686" w="7315200">
                <a:moveTo>
                  <a:pt x="0" y="0"/>
                </a:moveTo>
                <a:lnTo>
                  <a:pt x="7315200" y="0"/>
                </a:lnTo>
                <a:lnTo>
                  <a:pt x="7315200" y="2974686"/>
                </a:lnTo>
                <a:lnTo>
                  <a:pt x="0" y="297468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726708" y="8802907"/>
            <a:ext cx="5229248" cy="2167761"/>
          </a:xfrm>
          <a:custGeom>
            <a:avLst/>
            <a:gdLst/>
            <a:ahLst/>
            <a:cxnLst/>
            <a:rect r="r" b="b" t="t" l="l"/>
            <a:pathLst>
              <a:path h="2167761" w="5229248">
                <a:moveTo>
                  <a:pt x="0" y="0"/>
                </a:moveTo>
                <a:lnTo>
                  <a:pt x="5229248" y="0"/>
                </a:lnTo>
                <a:lnTo>
                  <a:pt x="5229248" y="2167761"/>
                </a:lnTo>
                <a:lnTo>
                  <a:pt x="0" y="2167761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109069" y="-2425955"/>
            <a:ext cx="4034931" cy="3308644"/>
          </a:xfrm>
          <a:custGeom>
            <a:avLst/>
            <a:gdLst/>
            <a:ahLst/>
            <a:cxnLst/>
            <a:rect r="r" b="b" t="t" l="l"/>
            <a:pathLst>
              <a:path h="3308644" w="4034931">
                <a:moveTo>
                  <a:pt x="0" y="0"/>
                </a:moveTo>
                <a:lnTo>
                  <a:pt x="4034931" y="0"/>
                </a:lnTo>
                <a:lnTo>
                  <a:pt x="4034931" y="3308644"/>
                </a:lnTo>
                <a:lnTo>
                  <a:pt x="0" y="330864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659214" y="-570057"/>
            <a:ext cx="3987615" cy="4114800"/>
          </a:xfrm>
          <a:custGeom>
            <a:avLst/>
            <a:gdLst/>
            <a:ahLst/>
            <a:cxnLst/>
            <a:rect r="r" b="b" t="t" l="l"/>
            <a:pathLst>
              <a:path h="4114800" w="3987615">
                <a:moveTo>
                  <a:pt x="0" y="0"/>
                </a:moveTo>
                <a:lnTo>
                  <a:pt x="3987616" y="0"/>
                </a:lnTo>
                <a:lnTo>
                  <a:pt x="398761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685399" y="9258300"/>
            <a:ext cx="3331190" cy="2870880"/>
          </a:xfrm>
          <a:custGeom>
            <a:avLst/>
            <a:gdLst/>
            <a:ahLst/>
            <a:cxnLst/>
            <a:rect r="r" b="b" t="t" l="l"/>
            <a:pathLst>
              <a:path h="2870880" w="3331190">
                <a:moveTo>
                  <a:pt x="0" y="0"/>
                </a:moveTo>
                <a:lnTo>
                  <a:pt x="3331190" y="0"/>
                </a:lnTo>
                <a:lnTo>
                  <a:pt x="3331190" y="2870880"/>
                </a:lnTo>
                <a:lnTo>
                  <a:pt x="0" y="2870880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97364" y="5536799"/>
            <a:ext cx="244063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4C81CB"/>
                </a:solidFill>
                <a:latin typeface="Open Sans Bold"/>
              </a:rPr>
              <a:t>Github: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97364" y="6317849"/>
            <a:ext cx="9322250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4C81CB"/>
                </a:solidFill>
                <a:latin typeface="Open Sans Extra Bold"/>
              </a:rPr>
              <a:t>https://github.com/VictorRIZ/AnaliseDeDados_A3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DAFmMaqGzW4</dc:identifier>
  <dcterms:modified xsi:type="dcterms:W3CDTF">2011-08-01T06:04:30Z</dcterms:modified>
  <cp:revision>1</cp:revision>
  <dc:title>Análise exploratória de dados</dc:title>
</cp:coreProperties>
</file>

<file path=docProps/thumbnail.jpeg>
</file>